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4" r:id="rId4"/>
    <p:sldId id="257" r:id="rId5"/>
    <p:sldId id="258" r:id="rId6"/>
    <p:sldId id="259" r:id="rId7"/>
    <p:sldId id="265" r:id="rId8"/>
    <p:sldId id="260" r:id="rId9"/>
    <p:sldId id="261" r:id="rId10"/>
    <p:sldId id="262" r:id="rId11"/>
    <p:sldId id="266" r:id="rId12"/>
    <p:sldId id="263" r:id="rId13"/>
    <p:sldId id="268" r:id="rId14"/>
    <p:sldId id="269" r:id="rId15"/>
    <p:sldId id="273" r:id="rId16"/>
    <p:sldId id="270" r:id="rId17"/>
    <p:sldId id="271" r:id="rId18"/>
    <p:sldId id="272"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1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4B6B-0AA5-1911-2E75-418435B5EB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103887-B94D-89A7-1859-6281555E33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78A286-2766-BF53-69FB-CF3CC412AB51}"/>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24CBC3CF-2E61-85DB-9635-5DD795A44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6B67E9-64F6-2ACF-992C-4F13ACB66863}"/>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143506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43899-885F-D1F3-3FD4-CE27594C6A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9BB569-E82E-63C3-2410-03A379ACF9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378F9-0D5E-63FF-D046-5A186414031B}"/>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3003CBDF-6EB2-9DDF-7DC7-73234C776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6999A-75E1-B19D-98BE-A6C4CCD8A861}"/>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115101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E42428-227D-46AE-EDF3-5D6B4364CA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5C348F-B047-D4E2-D06E-273C432C6D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6D372-1391-E16F-3A87-F1D08512ADF3}"/>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21CE66D7-0519-0E32-CD7D-F4C72FF3A4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0F2BB2-95DF-73DE-7AD8-C6FB8FE5C59F}"/>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1949544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E22B-DBFF-5B7B-1634-97084E6EC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565628-DCE5-F3D8-4AE8-05565A0304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04F21-A5BD-CDE9-B9D4-B8CD252C4AA8}"/>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A27CE800-D70B-0118-4C20-81DF240DA4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40A3E-D4F9-52DF-8613-3C3815EE539B}"/>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224942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F87A1-9AD0-D5EE-BDBF-B3AA3CC18E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2C3599-084C-ED91-43B5-24A43F873C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A86140-CB9F-2533-2577-784BF3A778B6}"/>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597DFC69-1ED4-A4CF-03D3-40C38565F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5BB366-DCC9-10DB-E771-6D4E94308D63}"/>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67735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76AAA-E1CA-D10F-2460-DB0A13208E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99D2B4-0E5F-2749-FB8E-D0EE31E9DF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208485-7878-3D28-91D8-1D8AF011D0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4886E3-41E5-68F0-3C04-74A14CFE06A3}"/>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6" name="Footer Placeholder 5">
            <a:extLst>
              <a:ext uri="{FF2B5EF4-FFF2-40B4-BE49-F238E27FC236}">
                <a16:creationId xmlns:a16="http://schemas.microsoft.com/office/drawing/2014/main" id="{0F2D2442-0336-D564-6120-2855379CE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49603-DE84-8A0D-7D95-5B5CF0655D75}"/>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341020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7C22-42CD-FFDB-D948-417E1B0ADB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965998-7B0E-C159-5DCF-47EFEF213D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3514D8-E53C-692C-D4B1-F10352E081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8811E4-56ED-9DCA-3A92-C795C5C0CA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65EFB-D056-15F1-E3BA-45DABA49EE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133DC6-5D6D-A5EB-2211-110A1DBF6894}"/>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8" name="Footer Placeholder 7">
            <a:extLst>
              <a:ext uri="{FF2B5EF4-FFF2-40B4-BE49-F238E27FC236}">
                <a16:creationId xmlns:a16="http://schemas.microsoft.com/office/drawing/2014/main" id="{41362E44-C172-F104-B596-89A3C29722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FE3938-2E33-5051-47CE-CCAFAAF02863}"/>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1764336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715AD-4537-F413-19EA-9249A68CD0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8C4DBD-3F2E-17EF-4C73-4FC086804CCA}"/>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4" name="Footer Placeholder 3">
            <a:extLst>
              <a:ext uri="{FF2B5EF4-FFF2-40B4-BE49-F238E27FC236}">
                <a16:creationId xmlns:a16="http://schemas.microsoft.com/office/drawing/2014/main" id="{8312865B-8089-89DF-A3C6-C1CB3F1DDD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ECE8A6-2CCF-9307-C9BE-794D8CBB55CC}"/>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565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715885-BA1A-E58E-D881-9CDB78EF5111}"/>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3" name="Footer Placeholder 2">
            <a:extLst>
              <a:ext uri="{FF2B5EF4-FFF2-40B4-BE49-F238E27FC236}">
                <a16:creationId xmlns:a16="http://schemas.microsoft.com/office/drawing/2014/main" id="{FAEB9DF4-20DF-01C4-6F93-455C3C943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C6EF42-F4E9-4A8F-872D-DDBD296B741F}"/>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47602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CD078-D0F6-EE8D-3EDA-87463D06A2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20141F-A6F3-5E3C-29AC-B2F8A6925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D2459D-F1B1-01C8-3164-D8EF7F4F45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418C30-D352-6887-DFE5-259776CD65D0}"/>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6" name="Footer Placeholder 5">
            <a:extLst>
              <a:ext uri="{FF2B5EF4-FFF2-40B4-BE49-F238E27FC236}">
                <a16:creationId xmlns:a16="http://schemas.microsoft.com/office/drawing/2014/main" id="{33B22886-80A5-C9DA-20BD-2CD65EAF8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9B0B90-91B1-A573-5234-04C05C82DDBE}"/>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218863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4C8A2-B4DE-CC74-74F9-2C76423FD7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8670A4-D5E1-792E-9CC7-0A61FBB0BC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2251CF-8884-A3F7-5B63-01CC1D48A1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6B42FE-E93A-EAE2-93A6-A79CA92D7775}"/>
              </a:ext>
            </a:extLst>
          </p:cNvPr>
          <p:cNvSpPr>
            <a:spLocks noGrp="1"/>
          </p:cNvSpPr>
          <p:nvPr>
            <p:ph type="dt" sz="half" idx="10"/>
          </p:nvPr>
        </p:nvSpPr>
        <p:spPr/>
        <p:txBody>
          <a:bodyPr/>
          <a:lstStyle/>
          <a:p>
            <a:fld id="{2452DCEF-1AFD-48FE-B9FB-07D411238528}" type="datetimeFigureOut">
              <a:rPr lang="en-US" smtClean="0"/>
              <a:t>6/9/2024</a:t>
            </a:fld>
            <a:endParaRPr lang="en-US"/>
          </a:p>
        </p:txBody>
      </p:sp>
      <p:sp>
        <p:nvSpPr>
          <p:cNvPr id="6" name="Footer Placeholder 5">
            <a:extLst>
              <a:ext uri="{FF2B5EF4-FFF2-40B4-BE49-F238E27FC236}">
                <a16:creationId xmlns:a16="http://schemas.microsoft.com/office/drawing/2014/main" id="{D9A5EEEC-4CFD-E19F-2A0A-AA46CEFEF6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0A3EFB-A967-B883-E514-68CACBDDA4E1}"/>
              </a:ext>
            </a:extLst>
          </p:cNvPr>
          <p:cNvSpPr>
            <a:spLocks noGrp="1"/>
          </p:cNvSpPr>
          <p:nvPr>
            <p:ph type="sldNum" sz="quarter" idx="12"/>
          </p:nvPr>
        </p:nvSpPr>
        <p:spPr/>
        <p:txBody>
          <a:bodyPr/>
          <a:lstStyle/>
          <a:p>
            <a:fld id="{09B81E36-C547-4B6E-8832-9155440156B1}" type="slidenum">
              <a:rPr lang="en-US" smtClean="0"/>
              <a:t>‹#›</a:t>
            </a:fld>
            <a:endParaRPr lang="en-US"/>
          </a:p>
        </p:txBody>
      </p:sp>
    </p:spTree>
    <p:extLst>
      <p:ext uri="{BB962C8B-B14F-4D97-AF65-F5344CB8AC3E}">
        <p14:creationId xmlns:p14="http://schemas.microsoft.com/office/powerpoint/2010/main" val="57932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023CA3-3050-A28D-072C-239DC94A7D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CE2663-0221-DF44-7A3A-6994972359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C1CD2B-2221-D43A-28D8-6BFD8DF398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2DCEF-1AFD-48FE-B9FB-07D411238528}" type="datetimeFigureOut">
              <a:rPr lang="en-US" smtClean="0"/>
              <a:t>6/9/2024</a:t>
            </a:fld>
            <a:endParaRPr lang="en-US"/>
          </a:p>
        </p:txBody>
      </p:sp>
      <p:sp>
        <p:nvSpPr>
          <p:cNvPr id="5" name="Footer Placeholder 4">
            <a:extLst>
              <a:ext uri="{FF2B5EF4-FFF2-40B4-BE49-F238E27FC236}">
                <a16:creationId xmlns:a16="http://schemas.microsoft.com/office/drawing/2014/main" id="{8DFD417A-C72B-8146-988D-7D49ADDC60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6BB91BA-7E9D-F4B5-9DCD-2C77BCDEBB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81E36-C547-4B6E-8832-9155440156B1}" type="slidenum">
              <a:rPr lang="en-US" smtClean="0"/>
              <a:t>‹#›</a:t>
            </a:fld>
            <a:endParaRPr lang="en-US"/>
          </a:p>
        </p:txBody>
      </p:sp>
    </p:spTree>
    <p:extLst>
      <p:ext uri="{BB962C8B-B14F-4D97-AF65-F5344CB8AC3E}">
        <p14:creationId xmlns:p14="http://schemas.microsoft.com/office/powerpoint/2010/main" val="4153977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47BDD-6E4E-195B-3409-D997EE89CBA4}"/>
              </a:ext>
            </a:extLst>
          </p:cNvPr>
          <p:cNvSpPr>
            <a:spLocks noGrp="1"/>
          </p:cNvSpPr>
          <p:nvPr>
            <p:ph type="ctrTitle"/>
          </p:nvPr>
        </p:nvSpPr>
        <p:spPr/>
        <p:txBody>
          <a:bodyPr>
            <a:normAutofit/>
          </a:bodyPr>
          <a:lstStyle/>
          <a:p>
            <a:r>
              <a:rPr lang="en-US" b="1" kern="0" dirty="0">
                <a:effectLst/>
                <a:latin typeface="+mn-lt"/>
                <a:ea typeface="Times New Roman" panose="02020603050405020304" pitchFamily="18" charset="0"/>
              </a:rPr>
              <a:t>Overtime and </a:t>
            </a:r>
            <a:r>
              <a:rPr lang="en-US" b="1" kern="0" dirty="0">
                <a:latin typeface="+mn-lt"/>
                <a:ea typeface="Times New Roman" panose="02020603050405020304" pitchFamily="18" charset="0"/>
              </a:rPr>
              <a:t>L</a:t>
            </a:r>
            <a:r>
              <a:rPr lang="en-US" b="1" kern="0" dirty="0">
                <a:effectLst/>
                <a:latin typeface="+mn-lt"/>
                <a:ea typeface="Times New Roman" panose="02020603050405020304" pitchFamily="18" charset="0"/>
              </a:rPr>
              <a:t>eave Management</a:t>
            </a:r>
            <a:endParaRPr lang="en-US" dirty="0">
              <a:latin typeface="+mn-lt"/>
            </a:endParaRPr>
          </a:p>
        </p:txBody>
      </p:sp>
      <p:sp>
        <p:nvSpPr>
          <p:cNvPr id="3" name="Subtitle 2">
            <a:extLst>
              <a:ext uri="{FF2B5EF4-FFF2-40B4-BE49-F238E27FC236}">
                <a16:creationId xmlns:a16="http://schemas.microsoft.com/office/drawing/2014/main" id="{5CDC0130-929A-A6CE-01FC-AFEA91A7A3C6}"/>
              </a:ext>
            </a:extLst>
          </p:cNvPr>
          <p:cNvSpPr>
            <a:spLocks noGrp="1"/>
          </p:cNvSpPr>
          <p:nvPr>
            <p:ph type="subTitle" idx="1"/>
          </p:nvPr>
        </p:nvSpPr>
        <p:spPr/>
        <p:txBody>
          <a:bodyPr>
            <a:normAutofit/>
          </a:bodyPr>
          <a:lstStyle/>
          <a:p>
            <a:r>
              <a:rPr lang="en-US" sz="4800" dirty="0"/>
              <a:t>Presented by </a:t>
            </a:r>
            <a:r>
              <a:rPr lang="en-US" sz="4800" dirty="0" err="1"/>
              <a:t>Dr.Laboni</a:t>
            </a:r>
            <a:r>
              <a:rPr lang="en-US" sz="4800" dirty="0"/>
              <a:t> Basu</a:t>
            </a:r>
          </a:p>
        </p:txBody>
      </p:sp>
    </p:spTree>
    <p:extLst>
      <p:ext uri="{BB962C8B-B14F-4D97-AF65-F5344CB8AC3E}">
        <p14:creationId xmlns:p14="http://schemas.microsoft.com/office/powerpoint/2010/main" val="132257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56F3F-0254-B5C3-3F14-63A277656076}"/>
              </a:ext>
            </a:extLst>
          </p:cNvPr>
          <p:cNvSpPr>
            <a:spLocks noGrp="1"/>
          </p:cNvSpPr>
          <p:nvPr>
            <p:ph type="title"/>
          </p:nvPr>
        </p:nvSpPr>
        <p:spPr>
          <a:xfrm>
            <a:off x="838200" y="272717"/>
            <a:ext cx="10515600" cy="1417972"/>
          </a:xfrm>
        </p:spPr>
        <p:txBody>
          <a:bodyPr>
            <a:normAutofit/>
          </a:bodyPr>
          <a:lstStyle/>
          <a:p>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 Approval Process</a:t>
            </a:r>
            <a:br>
              <a:rPr lang="en-US" b="1" kern="100"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E8952EA0-98E2-8D77-18B6-EA5F5543BFF5}"/>
              </a:ext>
            </a:extLst>
          </p:cNvPr>
          <p:cNvSpPr>
            <a:spLocks noGrp="1"/>
          </p:cNvSpPr>
          <p:nvPr>
            <p:ph idx="1"/>
          </p:nvPr>
        </p:nvSpPr>
        <p:spPr>
          <a:xfrm>
            <a:off x="838200" y="1825624"/>
            <a:ext cx="10515600" cy="4511007"/>
          </a:xfrm>
        </p:spPr>
        <p:txBody>
          <a:bodyPr>
            <a:normAutofit lnSpcReduction="10000"/>
          </a:bodyPr>
          <a:lstStyle/>
          <a:p>
            <a:pPr marL="0" marR="0" indent="0">
              <a:lnSpc>
                <a:spcPct val="107000"/>
              </a:lnSpc>
              <a:spcBef>
                <a:spcPts val="0"/>
              </a:spcBef>
              <a:spcAft>
                <a:spcPts val="0"/>
              </a:spcAft>
              <a:buNone/>
            </a:pPr>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Approval Process</a:t>
            </a:r>
            <a:endParaRPr lang="en-US" sz="4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Supervisors or managers review and approve leave requests based on the organization's leave policies, staffing needs, and the employee's available leave balance.</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 Once approved, the leave request is recorded in the system, and the employee's leave balance is adjusted accordingly.</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4814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mployee Leave Management System to Boost HR Efficiency">
            <a:extLst>
              <a:ext uri="{FF2B5EF4-FFF2-40B4-BE49-F238E27FC236}">
                <a16:creationId xmlns:a16="http://schemas.microsoft.com/office/drawing/2014/main" id="{61BB8E52-5D49-4AE1-5E38-6461FA22D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925" y="304800"/>
            <a:ext cx="11133221" cy="6320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73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E2BD-B028-FE20-0D09-CA216671A4FE}"/>
              </a:ext>
            </a:extLst>
          </p:cNvPr>
          <p:cNvSpPr>
            <a:spLocks noGrp="1"/>
          </p:cNvSpPr>
          <p:nvPr>
            <p:ph type="title"/>
          </p:nvPr>
        </p:nvSpPr>
        <p:spPr/>
        <p:txBody>
          <a:bodyPr/>
          <a:lstStyle/>
          <a:p>
            <a:r>
              <a:rPr lang="en-US" sz="4400" kern="0" dirty="0">
                <a:effectLst/>
                <a:latin typeface="Times New Roman" panose="02020603050405020304" pitchFamily="18" charset="0"/>
                <a:ea typeface="Times New Roman" panose="02020603050405020304" pitchFamily="18" charset="0"/>
                <a:cs typeface="Times New Roman" panose="02020603050405020304" pitchFamily="18" charset="0"/>
              </a:rPr>
              <a:t>In summary</a:t>
            </a:r>
            <a:endParaRPr lang="en-US" dirty="0"/>
          </a:p>
        </p:txBody>
      </p:sp>
      <p:sp>
        <p:nvSpPr>
          <p:cNvPr id="3" name="Content Placeholder 2">
            <a:extLst>
              <a:ext uri="{FF2B5EF4-FFF2-40B4-BE49-F238E27FC236}">
                <a16:creationId xmlns:a16="http://schemas.microsoft.com/office/drawing/2014/main" id="{ECF0BA06-189F-5C3A-7F21-63AAA7A13E8A}"/>
              </a:ext>
            </a:extLst>
          </p:cNvPr>
          <p:cNvSpPr>
            <a:spLocks noGrp="1"/>
          </p:cNvSpPr>
          <p:nvPr>
            <p:ph idx="1"/>
          </p:nvPr>
        </p:nvSpPr>
        <p:spPr/>
        <p:txBody>
          <a:bodyPr/>
          <a:lstStyle/>
          <a:p>
            <a:pPr marR="0" algn="just">
              <a:lnSpc>
                <a:spcPct val="107000"/>
              </a:lnSpc>
              <a:spcBef>
                <a:spcPts val="0"/>
              </a:spcBef>
              <a:spcAft>
                <a:spcPts val="0"/>
              </a:spcAft>
              <a:buFont typeface="Wingdings" panose="05000000000000000000" pitchFamily="2" charset="2"/>
              <a:buChar char="q"/>
            </a:pPr>
            <a:r>
              <a:rPr lang="en-US" sz="3600" kern="0" dirty="0">
                <a:effectLst/>
                <a:ea typeface="Times New Roman" panose="02020603050405020304" pitchFamily="18" charset="0"/>
                <a:cs typeface="Times New Roman" panose="02020603050405020304" pitchFamily="18" charset="0"/>
              </a:rPr>
              <a:t>In summary, the management of overtime and leave involves the use of various data recording systems to capture, process, and store employee data. </a:t>
            </a:r>
          </a:p>
          <a:p>
            <a:pPr marR="0" algn="just">
              <a:lnSpc>
                <a:spcPct val="107000"/>
              </a:lnSpc>
              <a:spcBef>
                <a:spcPts val="0"/>
              </a:spcBef>
              <a:spcAft>
                <a:spcPts val="0"/>
              </a:spcAft>
              <a:buFont typeface="Wingdings" panose="05000000000000000000" pitchFamily="2" charset="2"/>
              <a:buChar char="q"/>
            </a:pPr>
            <a:endParaRPr lang="en-US" sz="3600" kern="0" dirty="0">
              <a:ea typeface="Times New Roman" panose="02020603050405020304" pitchFamily="18"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600" kern="0" dirty="0">
                <a:effectLst/>
                <a:ea typeface="Times New Roman" panose="02020603050405020304" pitchFamily="18" charset="0"/>
                <a:cs typeface="Times New Roman" panose="02020603050405020304" pitchFamily="18" charset="0"/>
              </a:rPr>
              <a:t>These systems streamline the recording, tracking, and approval processes, ensuring accurate and efficient management of employee time and leave.</a:t>
            </a:r>
            <a:endParaRPr lang="en-US" sz="36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6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4867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1EB5F-9CEA-6324-EC53-DA75FEADB5C7}"/>
              </a:ext>
            </a:extLst>
          </p:cNvPr>
          <p:cNvSpPr>
            <a:spLocks noGrp="1"/>
          </p:cNvSpPr>
          <p:nvPr>
            <p:ph type="title"/>
          </p:nvPr>
        </p:nvSpPr>
        <p:spPr>
          <a:xfrm>
            <a:off x="838200" y="365126"/>
            <a:ext cx="10515600" cy="1078664"/>
          </a:xfrm>
        </p:spPr>
        <p:txBody>
          <a:bodyPr>
            <a:normAutofit fontScale="90000"/>
          </a:bodyPr>
          <a:lstStyle/>
          <a:p>
            <a:pPr algn="just"/>
            <a:r>
              <a:rPr lang="en-US" sz="2400" b="1" kern="0" dirty="0">
                <a:effectLst/>
                <a:latin typeface="+mn-lt"/>
                <a:ea typeface="Times New Roman" panose="02020603050405020304" pitchFamily="18" charset="0"/>
                <a:cs typeface="Times New Roman" panose="02020603050405020304" pitchFamily="18" charset="0"/>
              </a:rPr>
              <a:t>List income tax - related investments and declaration from and evidence required with it. Discuss in details in Human resource management in India</a:t>
            </a:r>
            <a:br>
              <a:rPr lang="en-US" sz="2400" kern="100" dirty="0">
                <a:effectLst/>
                <a:latin typeface="+mn-lt"/>
                <a:ea typeface="Calibri" panose="020F0502020204030204" pitchFamily="34" charset="0"/>
                <a:cs typeface="Times New Roman" panose="02020603050405020304" pitchFamily="18" charset="0"/>
              </a:rPr>
            </a:br>
            <a:endParaRPr lang="en-US" sz="2400" dirty="0">
              <a:latin typeface="+mn-lt"/>
            </a:endParaRPr>
          </a:p>
        </p:txBody>
      </p:sp>
      <p:sp>
        <p:nvSpPr>
          <p:cNvPr id="3" name="Content Placeholder 2">
            <a:extLst>
              <a:ext uri="{FF2B5EF4-FFF2-40B4-BE49-F238E27FC236}">
                <a16:creationId xmlns:a16="http://schemas.microsoft.com/office/drawing/2014/main" id="{23AC72F4-EED8-19F7-A3F6-EEB480D03ABB}"/>
              </a:ext>
            </a:extLst>
          </p:cNvPr>
          <p:cNvSpPr>
            <a:spLocks noGrp="1"/>
          </p:cNvSpPr>
          <p:nvPr>
            <p:ph idx="1"/>
          </p:nvPr>
        </p:nvSpPr>
        <p:spPr>
          <a:xfrm>
            <a:off x="838200" y="1443789"/>
            <a:ext cx="10515600" cy="5049086"/>
          </a:xfrm>
        </p:spPr>
        <p:txBody>
          <a:bodyPr>
            <a:normAutofit lnSpcReduction="10000"/>
          </a:bodyPr>
          <a:lstStyle/>
          <a:p>
            <a:pPr marL="0" marR="0">
              <a:lnSpc>
                <a:spcPct val="107000"/>
              </a:lnSpc>
              <a:spcBef>
                <a:spcPts val="0"/>
              </a:spcBef>
              <a:spcAft>
                <a:spcPts val="0"/>
              </a:spcAft>
            </a:pPr>
            <a:r>
              <a:rPr lang="en-US" sz="2400" kern="0" dirty="0">
                <a:effectLst/>
                <a:ea typeface="Times New Roman" panose="02020603050405020304" pitchFamily="18" charset="0"/>
                <a:cs typeface="Times New Roman" panose="02020603050405020304" pitchFamily="18" charset="0"/>
              </a:rPr>
              <a:t>1. </a:t>
            </a:r>
            <a:r>
              <a:rPr lang="en-US" sz="2400" b="1" kern="0" dirty="0">
                <a:effectLst/>
                <a:ea typeface="Times New Roman" panose="02020603050405020304" pitchFamily="18" charset="0"/>
                <a:cs typeface="Times New Roman" panose="02020603050405020304" pitchFamily="18" charset="0"/>
              </a:rPr>
              <a:t>Provident Fund (PF)</a:t>
            </a:r>
            <a:endParaRPr lang="en-US" sz="2400" b="1"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Investment: Employees' Provident Fund (EPF)</a:t>
            </a:r>
            <a:endParaRPr lang="en-US" sz="2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Evidence required: Form 16, </a:t>
            </a:r>
            <a:r>
              <a:rPr lang="en-US" sz="2400" kern="0" dirty="0" err="1">
                <a:effectLst/>
                <a:ea typeface="Times New Roman" panose="02020603050405020304" pitchFamily="18" charset="0"/>
                <a:cs typeface="Times New Roman" panose="02020603050405020304" pitchFamily="18" charset="0"/>
              </a:rPr>
              <a:t>payslips</a:t>
            </a:r>
            <a:r>
              <a:rPr lang="en-US" sz="2400" kern="0" dirty="0">
                <a:effectLst/>
                <a:ea typeface="Times New Roman" panose="02020603050405020304" pitchFamily="18" charset="0"/>
                <a:cs typeface="Times New Roman" panose="02020603050405020304" pitchFamily="18" charset="0"/>
              </a:rPr>
              <a:t> reflecting PF deductions, PF account statements</a:t>
            </a:r>
            <a:endParaRPr lang="en-US" sz="2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a:t>
            </a:r>
            <a:endParaRPr lang="en-US" sz="24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kern="0" dirty="0">
                <a:effectLst/>
                <a:ea typeface="Times New Roman" panose="02020603050405020304" pitchFamily="18" charset="0"/>
                <a:cs typeface="Times New Roman" panose="02020603050405020304" pitchFamily="18" charset="0"/>
              </a:rPr>
              <a:t>2</a:t>
            </a:r>
            <a:r>
              <a:rPr lang="en-US" sz="2400" b="1" kern="0" dirty="0">
                <a:effectLst/>
                <a:ea typeface="Times New Roman" panose="02020603050405020304" pitchFamily="18" charset="0"/>
                <a:cs typeface="Times New Roman" panose="02020603050405020304" pitchFamily="18" charset="0"/>
              </a:rPr>
              <a:t>. Gratuity</a:t>
            </a:r>
            <a:endParaRPr lang="en-US" sz="2400" b="1"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Investment: Gratuity Fund or Group Gratuity Scheme</a:t>
            </a:r>
            <a:endParaRPr lang="en-US" sz="2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Evidence required: Gratuity policy document, contribution statements, and nominee details</a:t>
            </a:r>
            <a:endParaRPr lang="en-US" sz="2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kern="0" dirty="0">
                <a:effectLst/>
                <a:ea typeface="Times New Roman" panose="02020603050405020304" pitchFamily="18" charset="0"/>
                <a:cs typeface="Times New Roman" panose="02020603050405020304" pitchFamily="18" charset="0"/>
              </a:rPr>
              <a:t>3. </a:t>
            </a:r>
            <a:r>
              <a:rPr lang="en-US" sz="2400" b="1" kern="0" dirty="0">
                <a:effectLst/>
                <a:ea typeface="Times New Roman" panose="02020603050405020304" pitchFamily="18" charset="0"/>
                <a:cs typeface="Times New Roman" panose="02020603050405020304" pitchFamily="18" charset="0"/>
              </a:rPr>
              <a:t>National Pension System (NPS)</a:t>
            </a:r>
            <a:endParaRPr lang="en-US" sz="2400" b="1"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Investment: NPS contributions</a:t>
            </a:r>
            <a:endParaRPr lang="en-US" sz="2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kern="0" dirty="0">
                <a:effectLst/>
                <a:ea typeface="Times New Roman" panose="02020603050405020304" pitchFamily="18" charset="0"/>
                <a:cs typeface="Times New Roman" panose="02020603050405020304" pitchFamily="18" charset="0"/>
              </a:rPr>
              <a:t>   - Evidence required: NPS contribution statements, PRAN card</a:t>
            </a:r>
            <a:endParaRPr lang="en-US" sz="24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4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82230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70F5B-7A09-C2D5-859F-5EE9A1BF35F6}"/>
              </a:ext>
            </a:extLst>
          </p:cNvPr>
          <p:cNvSpPr>
            <a:spLocks noGrp="1"/>
          </p:cNvSpPr>
          <p:nvPr>
            <p:ph type="title"/>
          </p:nvPr>
        </p:nvSpPr>
        <p:spPr>
          <a:xfrm>
            <a:off x="625642" y="176464"/>
            <a:ext cx="10728158" cy="1251284"/>
          </a:xfrm>
        </p:spPr>
        <p:txBody>
          <a:bodyPr>
            <a:noAutofit/>
          </a:bodyPr>
          <a:lstStyle/>
          <a:p>
            <a:b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List income tax - related investments and declaration from and evidence required with it.</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id="{7950FAD8-53B2-A463-6CBD-E41873133F1A}"/>
              </a:ext>
            </a:extLst>
          </p:cNvPr>
          <p:cNvSpPr>
            <a:spLocks noGrp="1"/>
          </p:cNvSpPr>
          <p:nvPr>
            <p:ph idx="1"/>
          </p:nvPr>
        </p:nvSpPr>
        <p:spPr>
          <a:xfrm>
            <a:off x="838200" y="1427748"/>
            <a:ext cx="10515600" cy="4749215"/>
          </a:xfrm>
        </p:spPr>
        <p:txBody>
          <a:bodyPr>
            <a:normAutofit fontScale="62500" lnSpcReduction="20000"/>
          </a:bodyPr>
          <a:lstStyle/>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4. </a:t>
            </a:r>
            <a:r>
              <a:rPr lang="en-US" sz="3800" b="1" kern="0" dirty="0">
                <a:effectLst/>
                <a:ea typeface="Times New Roman" panose="02020603050405020304" pitchFamily="18" charset="0"/>
                <a:cs typeface="Times New Roman" panose="02020603050405020304" pitchFamily="18" charset="0"/>
              </a:rPr>
              <a:t>Tax-saving investments</a:t>
            </a:r>
            <a:endParaRPr lang="en-US" sz="3800" b="1"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Investment: Equity Linked Savings Schemes (ELSS), Public Provident Fund (PPF), National Savings Certificate (NSC), Tax-saving Fixed Deposits, etc.</a:t>
            </a:r>
            <a:endParaRPr lang="en-US" sz="38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800" kern="0" dirty="0">
                <a:effectLst/>
                <a:ea typeface="Times New Roman" panose="02020603050405020304" pitchFamily="18" charset="0"/>
                <a:cs typeface="Times New Roman" panose="02020603050405020304" pitchFamily="18" charset="0"/>
              </a:rPr>
              <a:t>   - Evidence required: Investment proofs, receipts, or statements from the respective institutions</a:t>
            </a:r>
            <a:endParaRPr lang="en-US" sz="3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 </a:t>
            </a:r>
            <a:endParaRPr lang="en-US" sz="3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5. </a:t>
            </a:r>
            <a:r>
              <a:rPr lang="en-US" sz="3800" b="1" kern="0" dirty="0">
                <a:effectLst/>
                <a:ea typeface="Times New Roman" panose="02020603050405020304" pitchFamily="18" charset="0"/>
                <a:cs typeface="Times New Roman" panose="02020603050405020304" pitchFamily="18" charset="0"/>
              </a:rPr>
              <a:t>House Rent Allowance (HRA</a:t>
            </a:r>
            <a:r>
              <a:rPr lang="en-US" sz="3800" kern="0" dirty="0">
                <a:effectLst/>
                <a:ea typeface="Times New Roman" panose="02020603050405020304" pitchFamily="18" charset="0"/>
                <a:cs typeface="Times New Roman" panose="02020603050405020304" pitchFamily="18" charset="0"/>
              </a:rPr>
              <a:t>)</a:t>
            </a:r>
            <a:endParaRPr lang="en-US" sz="38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800" kern="0" dirty="0">
                <a:effectLst/>
                <a:ea typeface="Times New Roman" panose="02020603050405020304" pitchFamily="18" charset="0"/>
                <a:cs typeface="Times New Roman" panose="02020603050405020304" pitchFamily="18" charset="0"/>
              </a:rPr>
              <a:t>   - Declaration &amp; Evidence: Rent receipts, lease agreement, and declaration for claiming HRA exemption</a:t>
            </a:r>
            <a:endParaRPr lang="en-US" sz="3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6</a:t>
            </a:r>
            <a:r>
              <a:rPr lang="en-US" sz="3800" b="1" kern="0" dirty="0">
                <a:effectLst/>
                <a:ea typeface="Times New Roman" panose="02020603050405020304" pitchFamily="18" charset="0"/>
                <a:cs typeface="Times New Roman" panose="02020603050405020304" pitchFamily="18" charset="0"/>
              </a:rPr>
              <a:t>.Leave Travel Allowance (LTA)</a:t>
            </a:r>
            <a:endParaRPr lang="en-US" sz="3800" b="1"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800" kern="0" dirty="0">
                <a:effectLst/>
                <a:ea typeface="Times New Roman" panose="02020603050405020304" pitchFamily="18" charset="0"/>
                <a:cs typeface="Times New Roman" panose="02020603050405020304" pitchFamily="18" charset="0"/>
              </a:rPr>
              <a:t>   - Declaration &amp; Evidence: Proof of travel and related expenses, including tickets, boarding passes, and travel invoices</a:t>
            </a:r>
            <a:endParaRPr lang="en-US" sz="3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800" kern="0" dirty="0">
                <a:effectLst/>
                <a:ea typeface="Times New Roman" panose="02020603050405020304" pitchFamily="18" charset="0"/>
                <a:cs typeface="Times New Roman" panose="02020603050405020304" pitchFamily="18" charset="0"/>
              </a:rPr>
              <a:t> </a:t>
            </a:r>
            <a:endParaRPr lang="en-US" sz="38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4668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op 20 HR Software in India for businesses of all sizes">
            <a:extLst>
              <a:ext uri="{FF2B5EF4-FFF2-40B4-BE49-F238E27FC236}">
                <a16:creationId xmlns:a16="http://schemas.microsoft.com/office/drawing/2014/main" id="{04699098-47ED-5BD8-9E90-02898D7D6F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011" y="352926"/>
            <a:ext cx="11309684" cy="6352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48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EA1FD-A5F6-8F85-0EF7-F6F2298F3429}"/>
              </a:ext>
            </a:extLst>
          </p:cNvPr>
          <p:cNvSpPr>
            <a:spLocks noGrp="1"/>
          </p:cNvSpPr>
          <p:nvPr>
            <p:ph type="title"/>
          </p:nvPr>
        </p:nvSpPr>
        <p:spPr>
          <a:xfrm>
            <a:off x="838200" y="365126"/>
            <a:ext cx="10515600" cy="1062622"/>
          </a:xfrm>
        </p:spPr>
        <p:txBody>
          <a:bodyPr>
            <a:normAutofit fontScale="90000"/>
          </a:bodyPr>
          <a:lstStyle/>
          <a:p>
            <a:pPr marL="0" marR="0">
              <a:lnSpc>
                <a:spcPct val="107000"/>
              </a:lnSpc>
              <a:spcBef>
                <a:spcPts val="0"/>
              </a:spcBef>
              <a:spcAft>
                <a:spcPts val="0"/>
              </a:spcAft>
            </a:pPr>
            <a:br>
              <a:rPr lang="en-US" sz="3600" b="1"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3600" b="1"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b="1" kern="0" dirty="0">
                <a:effectLst/>
                <a:latin typeface="Times New Roman" panose="02020603050405020304" pitchFamily="18" charset="0"/>
                <a:ea typeface="Times New Roman" panose="02020603050405020304" pitchFamily="18" charset="0"/>
                <a:cs typeface="Times New Roman" panose="02020603050405020304" pitchFamily="18" charset="0"/>
              </a:rPr>
              <a:t>In managing these investments and declarations, the HRM department typically follows these processes:</a:t>
            </a:r>
            <a:br>
              <a:rPr lang="en-US" sz="36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C946D3C-069D-B92C-A239-3D7171FFC703}"/>
              </a:ext>
            </a:extLst>
          </p:cNvPr>
          <p:cNvSpPr>
            <a:spLocks noGrp="1"/>
          </p:cNvSpPr>
          <p:nvPr>
            <p:ph idx="1"/>
          </p:nvPr>
        </p:nvSpPr>
        <p:spPr>
          <a:xfrm>
            <a:off x="838199" y="1540042"/>
            <a:ext cx="10647947" cy="5149515"/>
          </a:xfrm>
        </p:spPr>
        <p:txBody>
          <a:bodyPr>
            <a:normAutofit fontScale="92500" lnSpcReduction="10000"/>
          </a:bodyPr>
          <a:lstStyle/>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1. </a:t>
            </a:r>
            <a:r>
              <a:rPr lang="en-US" sz="2600" b="1" kern="0" dirty="0">
                <a:effectLst/>
                <a:ea typeface="Times New Roman" panose="02020603050405020304" pitchFamily="18" charset="0"/>
                <a:cs typeface="Times New Roman" panose="02020603050405020304" pitchFamily="18" charset="0"/>
              </a:rPr>
              <a:t>Investment declaration: </a:t>
            </a:r>
            <a:r>
              <a:rPr lang="en-US" sz="2600" kern="0" dirty="0">
                <a:effectLst/>
                <a:ea typeface="Times New Roman" panose="02020603050405020304" pitchFamily="18" charset="0"/>
                <a:cs typeface="Times New Roman" panose="02020603050405020304" pitchFamily="18" charset="0"/>
              </a:rPr>
              <a:t>At the beginning of the financial year, employees are required to declare their investment plans for various tax-saving instruments to avail of tax benefits. These declarations are collected, verified, and recorded by the HR team.</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 </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2</a:t>
            </a:r>
            <a:r>
              <a:rPr lang="en-US" sz="2600" b="1" kern="0" dirty="0">
                <a:effectLst/>
                <a:ea typeface="Times New Roman" panose="02020603050405020304" pitchFamily="18" charset="0"/>
                <a:cs typeface="Times New Roman" panose="02020603050405020304" pitchFamily="18" charset="0"/>
              </a:rPr>
              <a:t>. Proof submission: </a:t>
            </a:r>
            <a:r>
              <a:rPr lang="en-US" sz="2600" kern="0" dirty="0">
                <a:effectLst/>
                <a:ea typeface="Times New Roman" panose="02020603050405020304" pitchFamily="18" charset="0"/>
                <a:cs typeface="Times New Roman" panose="02020603050405020304" pitchFamily="18" charset="0"/>
              </a:rPr>
              <a:t>Employees need to submit documentary evidence to support their investment declarations. The HR department collects and verifies these proofs to ensure compliance with tax regulations.</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3. </a:t>
            </a:r>
            <a:r>
              <a:rPr lang="en-US" sz="2600" b="1" kern="0" dirty="0">
                <a:effectLst/>
                <a:ea typeface="Times New Roman" panose="02020603050405020304" pitchFamily="18" charset="0"/>
                <a:cs typeface="Times New Roman" panose="02020603050405020304" pitchFamily="18" charset="0"/>
              </a:rPr>
              <a:t>Record maintenance</a:t>
            </a:r>
            <a:r>
              <a:rPr lang="en-US" sz="2600" kern="0" dirty="0">
                <a:effectLst/>
                <a:ea typeface="Times New Roman" panose="02020603050405020304" pitchFamily="18" charset="0"/>
                <a:cs typeface="Times New Roman" panose="02020603050405020304" pitchFamily="18" charset="0"/>
              </a:rPr>
              <a:t>: The HR team maintains comprehensive records of investment declarations, proofs submitted, and tax exemptions availed by each employee. These records are crucial for tax assessments, audits, and employee queries.</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 </a:t>
            </a:r>
            <a:endParaRPr lang="en-US" sz="2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65496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226BC-6874-B493-91B2-1B38F5345A4F}"/>
              </a:ext>
            </a:extLst>
          </p:cNvPr>
          <p:cNvSpPr>
            <a:spLocks noGrp="1"/>
          </p:cNvSpPr>
          <p:nvPr>
            <p:ph type="title"/>
          </p:nvPr>
        </p:nvSpPr>
        <p:spPr/>
        <p:txBody>
          <a:bodyPr>
            <a:noAutofit/>
          </a:bodyPr>
          <a:lstStyle/>
          <a:p>
            <a:r>
              <a:rPr lang="en-US" sz="3600" b="1" kern="0" dirty="0">
                <a:effectLst/>
                <a:latin typeface="+mn-lt"/>
                <a:ea typeface="Times New Roman" panose="02020603050405020304" pitchFamily="18" charset="0"/>
                <a:cs typeface="Times New Roman" panose="02020603050405020304" pitchFamily="18" charset="0"/>
              </a:rPr>
              <a:t>In managing these investments and declarations, the HRM department typically follows these processes:</a:t>
            </a:r>
            <a:br>
              <a:rPr lang="en-US" sz="3600" b="1" kern="100" dirty="0">
                <a:effectLst/>
                <a:latin typeface="+mn-lt"/>
                <a:ea typeface="Calibri" panose="020F0502020204030204" pitchFamily="34" charset="0"/>
                <a:cs typeface="Times New Roman" panose="02020603050405020304" pitchFamily="18" charset="0"/>
              </a:rPr>
            </a:br>
            <a:endParaRPr lang="en-US" sz="3600" dirty="0">
              <a:latin typeface="+mn-lt"/>
            </a:endParaRPr>
          </a:p>
        </p:txBody>
      </p:sp>
      <p:sp>
        <p:nvSpPr>
          <p:cNvPr id="3" name="Content Placeholder 2">
            <a:extLst>
              <a:ext uri="{FF2B5EF4-FFF2-40B4-BE49-F238E27FC236}">
                <a16:creationId xmlns:a16="http://schemas.microsoft.com/office/drawing/2014/main" id="{BB792652-72A8-3BB0-30A2-61735A485FB9}"/>
              </a:ext>
            </a:extLst>
          </p:cNvPr>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sz="2800" kern="0" dirty="0">
                <a:effectLst/>
                <a:ea typeface="Times New Roman" panose="02020603050405020304" pitchFamily="18" charset="0"/>
                <a:cs typeface="Times New Roman" panose="02020603050405020304" pitchFamily="18" charset="0"/>
              </a:rPr>
              <a:t>4.</a:t>
            </a:r>
            <a:r>
              <a:rPr lang="en-US" sz="2800" b="1" kern="0" dirty="0">
                <a:effectLst/>
                <a:ea typeface="Times New Roman" panose="02020603050405020304" pitchFamily="18" charset="0"/>
                <a:cs typeface="Times New Roman" panose="02020603050405020304" pitchFamily="18" charset="0"/>
              </a:rPr>
              <a:t>Tax computation and compliance</a:t>
            </a:r>
            <a:r>
              <a:rPr lang="en-US" sz="2800" kern="0" dirty="0">
                <a:effectLst/>
                <a:ea typeface="Times New Roman" panose="02020603050405020304" pitchFamily="18" charset="0"/>
                <a:cs typeface="Times New Roman" panose="02020603050405020304" pitchFamily="18" charset="0"/>
              </a:rPr>
              <a:t>: HRM works closely with the finance and accounts departments to ensure accurate computation of taxes, deductions, and exemptions based on the declared investments and proofs submitted. Compliance with tax laws and regulations is a key aspect of this process.</a:t>
            </a:r>
            <a:endParaRPr lang="en-US" sz="28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8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kern="0" dirty="0">
                <a:effectLst/>
                <a:ea typeface="Times New Roman" panose="02020603050405020304" pitchFamily="18" charset="0"/>
                <a:cs typeface="Times New Roman" panose="02020603050405020304" pitchFamily="18" charset="0"/>
              </a:rPr>
              <a:t>5.</a:t>
            </a:r>
            <a:r>
              <a:rPr lang="en-US" sz="2800" b="1" kern="0" dirty="0">
                <a:effectLst/>
                <a:ea typeface="Times New Roman" panose="02020603050405020304" pitchFamily="18" charset="0"/>
                <a:cs typeface="Times New Roman" panose="02020603050405020304" pitchFamily="18" charset="0"/>
              </a:rPr>
              <a:t>Employee communication</a:t>
            </a:r>
            <a:r>
              <a:rPr lang="en-US" sz="2800" kern="0" dirty="0">
                <a:effectLst/>
                <a:ea typeface="Times New Roman" panose="02020603050405020304" pitchFamily="18" charset="0"/>
                <a:cs typeface="Times New Roman" panose="02020603050405020304" pitchFamily="18" charset="0"/>
              </a:rPr>
              <a:t>: The HR department communicates with employees regarding the status of their investment declarations, reminders for submission of proofs, and guidance on tax-saving options.</a:t>
            </a:r>
            <a:endParaRPr lang="en-US" sz="28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3801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op 10 Best HRMS software in India for SMEs | Quikchex">
            <a:extLst>
              <a:ext uri="{FF2B5EF4-FFF2-40B4-BE49-F238E27FC236}">
                <a16:creationId xmlns:a16="http://schemas.microsoft.com/office/drawing/2014/main" id="{1D92D8E9-5FE9-CA98-0F16-78C4740149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968" y="277898"/>
            <a:ext cx="11341769" cy="6171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5552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1BFC-E49A-56F1-28DB-D3B268751D06}"/>
              </a:ext>
            </a:extLst>
          </p:cNvPr>
          <p:cNvSpPr>
            <a:spLocks noGrp="1"/>
          </p:cNvSpPr>
          <p:nvPr>
            <p:ph type="title"/>
          </p:nvPr>
        </p:nvSpPr>
        <p:spPr/>
        <p:txBody>
          <a:bodyPr/>
          <a:lstStyle/>
          <a:p>
            <a:r>
              <a:rPr lang="en-US" b="1" dirty="0">
                <a:latin typeface="+mn-lt"/>
              </a:rPr>
              <a:t>CONCLUSION </a:t>
            </a:r>
          </a:p>
        </p:txBody>
      </p:sp>
      <p:sp>
        <p:nvSpPr>
          <p:cNvPr id="3" name="Content Placeholder 2">
            <a:extLst>
              <a:ext uri="{FF2B5EF4-FFF2-40B4-BE49-F238E27FC236}">
                <a16:creationId xmlns:a16="http://schemas.microsoft.com/office/drawing/2014/main" id="{C4421E0C-A2E6-830D-9056-E7A02F3149DD}"/>
              </a:ext>
            </a:extLst>
          </p:cNvPr>
          <p:cNvSpPr>
            <a:spLocks noGrp="1"/>
          </p:cNvSpPr>
          <p:nvPr>
            <p:ph idx="1"/>
          </p:nvPr>
        </p:nvSpPr>
        <p:spPr/>
        <p:txBody>
          <a:bodyPr/>
          <a:lstStyle/>
          <a:p>
            <a:pPr marL="0" marR="0" indent="0" algn="just">
              <a:lnSpc>
                <a:spcPct val="107000"/>
              </a:lnSpc>
              <a:spcBef>
                <a:spcPts val="0"/>
              </a:spcBef>
              <a:spcAft>
                <a:spcPts val="0"/>
              </a:spcAft>
              <a:buNone/>
            </a:pPr>
            <a:r>
              <a:rPr lang="en-US" sz="4000" kern="0" dirty="0">
                <a:effectLst/>
                <a:ea typeface="Times New Roman" panose="02020603050405020304" pitchFamily="18" charset="0"/>
                <a:cs typeface="Times New Roman" panose="02020603050405020304" pitchFamily="18" charset="0"/>
              </a:rPr>
              <a:t>Overall, effective management of income tax-related investments and declarations is essential for ensuring tax compliance, maximizing employee tax savings, and maintaining transparent and efficient HR processes in India.</a:t>
            </a:r>
            <a:endParaRPr lang="en-US" sz="4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4000" kern="0" dirty="0">
                <a:effectLst/>
                <a:ea typeface="Times New Roman" panose="02020603050405020304" pitchFamily="18" charset="0"/>
                <a:cs typeface="Times New Roman" panose="02020603050405020304" pitchFamily="18" charset="0"/>
              </a:rPr>
              <a:t> </a:t>
            </a:r>
            <a:endParaRPr lang="en-US" sz="40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19081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 Guide to Attendance Management System | Attendance Management">
            <a:extLst>
              <a:ext uri="{FF2B5EF4-FFF2-40B4-BE49-F238E27FC236}">
                <a16:creationId xmlns:a16="http://schemas.microsoft.com/office/drawing/2014/main" id="{7E7FDAAB-17EC-8157-20C6-7175007559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558" y="401638"/>
            <a:ext cx="11309684" cy="6054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92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D8B2-3B90-927D-AD77-9AFF5592A918}"/>
              </a:ext>
            </a:extLst>
          </p:cNvPr>
          <p:cNvSpPr>
            <a:spLocks noGrp="1"/>
          </p:cNvSpPr>
          <p:nvPr>
            <p:ph type="title"/>
          </p:nvPr>
        </p:nvSpPr>
        <p:spPr/>
        <p:txBody>
          <a:bodyPr>
            <a:noAutofit/>
          </a:bodyPr>
          <a:lstStyle/>
          <a:p>
            <a:pPr algn="just"/>
            <a:r>
              <a:rPr lang="en-US" sz="3200" b="1" kern="0" dirty="0">
                <a:effectLst/>
                <a:latin typeface="+mn-lt"/>
                <a:ea typeface="Times New Roman" panose="02020603050405020304" pitchFamily="18" charset="0"/>
              </a:rPr>
              <a:t>Overtime and leave management are essential aspects of human resource management, and the process of managing them involves several steps and data recording systems.</a:t>
            </a:r>
            <a:endParaRPr lang="en-US" sz="3200" dirty="0"/>
          </a:p>
        </p:txBody>
      </p:sp>
      <p:sp>
        <p:nvSpPr>
          <p:cNvPr id="3" name="Content Placeholder 2">
            <a:extLst>
              <a:ext uri="{FF2B5EF4-FFF2-40B4-BE49-F238E27FC236}">
                <a16:creationId xmlns:a16="http://schemas.microsoft.com/office/drawing/2014/main" id="{C72F5F79-2A96-75F2-6EC1-2A882031AC95}"/>
              </a:ext>
            </a:extLst>
          </p:cNvPr>
          <p:cNvSpPr>
            <a:spLocks noGrp="1"/>
          </p:cNvSpPr>
          <p:nvPr>
            <p:ph idx="1"/>
          </p:nvPr>
        </p:nvSpPr>
        <p:spPr/>
        <p:txBody>
          <a:bodyPr>
            <a:normAutofit/>
          </a:bodyPr>
          <a:lstStyle/>
          <a:p>
            <a:pPr marL="0" indent="0">
              <a:buNone/>
            </a:pPr>
            <a:r>
              <a:rPr lang="en-US" sz="4000" b="1" kern="0" dirty="0">
                <a:effectLst/>
                <a:latin typeface="Times New Roman" panose="02020603050405020304" pitchFamily="18" charset="0"/>
                <a:ea typeface="Times New Roman" panose="02020603050405020304" pitchFamily="18" charset="0"/>
              </a:rPr>
              <a:t>Overtime Management</a:t>
            </a:r>
          </a:p>
          <a:p>
            <a:pPr marL="342900" indent="-342900">
              <a:buAutoNum type="arabicPeriod"/>
            </a:pPr>
            <a:r>
              <a:rPr lang="en-US" sz="1800" kern="0" dirty="0">
                <a:effectLst/>
                <a:latin typeface="Times New Roman" panose="02020603050405020304" pitchFamily="18" charset="0"/>
                <a:ea typeface="Times New Roman" panose="02020603050405020304" pitchFamily="18" charset="0"/>
              </a:rPr>
              <a:t>Data Recording Systems</a:t>
            </a:r>
          </a:p>
          <a:p>
            <a:pPr marL="0" indent="0">
              <a:buNone/>
            </a:pPr>
            <a:r>
              <a:rPr lang="en-US" sz="1800" kern="0" dirty="0">
                <a:effectLst/>
                <a:latin typeface="Times New Roman" panose="02020603050405020304" pitchFamily="18" charset="0"/>
                <a:ea typeface="Times New Roman" panose="02020603050405020304" pitchFamily="18" charset="0"/>
              </a:rPr>
              <a:t>2. Overtime Recording</a:t>
            </a:r>
          </a:p>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3. Approval Process: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4000" b="1" kern="0" dirty="0">
                <a:effectLst/>
                <a:latin typeface="Times New Roman" panose="02020603050405020304" pitchFamily="18" charset="0"/>
                <a:ea typeface="Times New Roman" panose="02020603050405020304" pitchFamily="18" charset="0"/>
                <a:cs typeface="Times New Roman" panose="02020603050405020304" pitchFamily="18" charset="0"/>
              </a:rPr>
              <a:t>Leave Management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1. Data Recording Systems: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2. Leave Recording: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kern="0" dirty="0">
                <a:effectLst/>
                <a:latin typeface="Times New Roman" panose="02020603050405020304" pitchFamily="18" charset="0"/>
                <a:ea typeface="Times New Roman" panose="02020603050405020304" pitchFamily="18" charset="0"/>
              </a:rPr>
              <a:t>3. Approval Process</a:t>
            </a:r>
            <a:endParaRPr lang="en-US" sz="4000" b="1" dirty="0"/>
          </a:p>
        </p:txBody>
      </p:sp>
    </p:spTree>
    <p:extLst>
      <p:ext uri="{BB962C8B-B14F-4D97-AF65-F5344CB8AC3E}">
        <p14:creationId xmlns:p14="http://schemas.microsoft.com/office/powerpoint/2010/main" val="119341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B08C-ABE6-9253-C904-5A0AB03E932F}"/>
              </a:ext>
            </a:extLst>
          </p:cNvPr>
          <p:cNvSpPr>
            <a:spLocks noGrp="1"/>
          </p:cNvSpPr>
          <p:nvPr>
            <p:ph type="title"/>
          </p:nvPr>
        </p:nvSpPr>
        <p:spPr>
          <a:xfrm>
            <a:off x="838200" y="176463"/>
            <a:ext cx="10515600" cy="1090863"/>
          </a:xfrm>
        </p:spPr>
        <p:txBody>
          <a:bodyPr>
            <a:normAutofit fontScale="90000"/>
          </a:bodyPr>
          <a:lstStyle/>
          <a:p>
            <a:br>
              <a:rPr lang="en-US" sz="4900" b="1" kern="0" dirty="0">
                <a:effectLst/>
                <a:latin typeface="+mn-lt"/>
                <a:ea typeface="Times New Roman" panose="02020603050405020304" pitchFamily="18" charset="0"/>
                <a:cs typeface="Times New Roman" panose="02020603050405020304" pitchFamily="18" charset="0"/>
              </a:rPr>
            </a:br>
            <a:r>
              <a:rPr lang="en-US" sz="4900" b="1" kern="0" dirty="0">
                <a:effectLst/>
                <a:latin typeface="+mn-lt"/>
                <a:ea typeface="Times New Roman" panose="02020603050405020304" pitchFamily="18" charset="0"/>
                <a:cs typeface="Times New Roman" panose="02020603050405020304" pitchFamily="18" charset="0"/>
              </a:rPr>
              <a:t>    Overtime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A7515ED-782B-7147-86FB-3A09C7179554}"/>
              </a:ext>
            </a:extLst>
          </p:cNvPr>
          <p:cNvSpPr>
            <a:spLocks noGrp="1"/>
          </p:cNvSpPr>
          <p:nvPr>
            <p:ph idx="1"/>
          </p:nvPr>
        </p:nvSpPr>
        <p:spPr>
          <a:xfrm>
            <a:off x="838200" y="1443789"/>
            <a:ext cx="10515600" cy="4733174"/>
          </a:xfrm>
        </p:spPr>
        <p:txBody>
          <a:bodyPr/>
          <a:lstStyle/>
          <a:p>
            <a:pPr marR="0" indent="-457200">
              <a:lnSpc>
                <a:spcPct val="107000"/>
              </a:lnSpc>
              <a:spcBef>
                <a:spcPts val="0"/>
              </a:spcBef>
              <a:spcAft>
                <a:spcPts val="0"/>
              </a:spcAft>
              <a:buFont typeface="Wingdings" panose="05000000000000000000" pitchFamily="2" charset="2"/>
              <a:buChar char="q"/>
            </a:pPr>
            <a:r>
              <a:rPr lang="en-US" b="1" kern="0" dirty="0">
                <a:effectLst/>
                <a:ea typeface="Times New Roman" panose="02020603050405020304" pitchFamily="18" charset="0"/>
                <a:cs typeface="Times New Roman" panose="02020603050405020304" pitchFamily="18" charset="0"/>
              </a:rPr>
              <a:t>Data Recording Systems</a:t>
            </a:r>
            <a:r>
              <a:rPr lang="en-US" kern="0" dirty="0">
                <a:effectLst/>
                <a:ea typeface="Times New Roman" panose="02020603050405020304" pitchFamily="18" charset="0"/>
                <a:cs typeface="Times New Roman" panose="02020603050405020304" pitchFamily="18" charset="0"/>
              </a:rPr>
              <a:t>: Organizations use various data recording systems to capture and process overtime data. Some common systems include:</a:t>
            </a:r>
            <a:endParaRPr lang="en-US" kern="100" dirty="0">
              <a:effectLst/>
              <a:ea typeface="Calibri" panose="020F0502020204030204" pitchFamily="34" charset="0"/>
              <a:cs typeface="Times New Roman" panose="02020603050405020304" pitchFamily="18" charset="0"/>
            </a:endParaRPr>
          </a:p>
          <a:p>
            <a:pPr marR="0" indent="-457200">
              <a:lnSpc>
                <a:spcPct val="107000"/>
              </a:lnSpc>
              <a:spcBef>
                <a:spcPts val="0"/>
              </a:spcBef>
              <a:spcAft>
                <a:spcPts val="0"/>
              </a:spcAft>
              <a:buFont typeface="Wingdings" panose="05000000000000000000" pitchFamily="2" charset="2"/>
              <a:buChar char="q"/>
            </a:pPr>
            <a:r>
              <a:rPr lang="en-US" kern="0" dirty="0">
                <a:effectLst/>
                <a:ea typeface="Times New Roman" panose="02020603050405020304" pitchFamily="18" charset="0"/>
                <a:cs typeface="Times New Roman" panose="02020603050405020304" pitchFamily="18" charset="0"/>
              </a:rPr>
              <a:t>   - </a:t>
            </a:r>
            <a:r>
              <a:rPr lang="en-US" b="1" kern="0" dirty="0">
                <a:effectLst/>
                <a:ea typeface="Times New Roman" panose="02020603050405020304" pitchFamily="18" charset="0"/>
                <a:cs typeface="Times New Roman" panose="02020603050405020304" pitchFamily="18" charset="0"/>
              </a:rPr>
              <a:t>Time and Attendance Software</a:t>
            </a:r>
            <a:r>
              <a:rPr lang="en-US" kern="0" dirty="0">
                <a:effectLst/>
                <a:ea typeface="Times New Roman" panose="02020603050405020304" pitchFamily="18" charset="0"/>
                <a:cs typeface="Times New Roman" panose="02020603050405020304" pitchFamily="18" charset="0"/>
              </a:rPr>
              <a:t>: These systems track employees' working hours, including regular hours and overtime hours worked.</a:t>
            </a:r>
            <a:endParaRPr lang="en-US" kern="100" dirty="0">
              <a:effectLst/>
              <a:ea typeface="Calibri" panose="020F0502020204030204" pitchFamily="34" charset="0"/>
              <a:cs typeface="Times New Roman" panose="02020603050405020304" pitchFamily="18" charset="0"/>
            </a:endParaRPr>
          </a:p>
          <a:p>
            <a:pPr marR="0" indent="-457200">
              <a:lnSpc>
                <a:spcPct val="107000"/>
              </a:lnSpc>
              <a:spcBef>
                <a:spcPts val="0"/>
              </a:spcBef>
              <a:spcAft>
                <a:spcPts val="0"/>
              </a:spcAft>
              <a:buFont typeface="Wingdings" panose="05000000000000000000" pitchFamily="2" charset="2"/>
              <a:buChar char="q"/>
            </a:pPr>
            <a:r>
              <a:rPr lang="en-US" kern="0" dirty="0">
                <a:effectLst/>
                <a:ea typeface="Times New Roman" panose="02020603050405020304" pitchFamily="18" charset="0"/>
                <a:cs typeface="Times New Roman" panose="02020603050405020304" pitchFamily="18" charset="0"/>
              </a:rPr>
              <a:t>   - </a:t>
            </a:r>
            <a:r>
              <a:rPr lang="en-US" b="1" kern="0" dirty="0">
                <a:effectLst/>
                <a:ea typeface="Times New Roman" panose="02020603050405020304" pitchFamily="18" charset="0"/>
                <a:cs typeface="Times New Roman" panose="02020603050405020304" pitchFamily="18" charset="0"/>
              </a:rPr>
              <a:t>Payroll Systems</a:t>
            </a:r>
            <a:r>
              <a:rPr lang="en-US" kern="0" dirty="0">
                <a:effectLst/>
                <a:ea typeface="Times New Roman" panose="02020603050405020304" pitchFamily="18" charset="0"/>
                <a:cs typeface="Times New Roman" panose="02020603050405020304" pitchFamily="18" charset="0"/>
              </a:rPr>
              <a:t>: Payroll software records and calculates overtime hours to ensure accurate compensation for employees.</a:t>
            </a:r>
            <a:endParaRPr lang="en-US" kern="100" dirty="0">
              <a:effectLst/>
              <a:ea typeface="Calibri" panose="020F0502020204030204" pitchFamily="34" charset="0"/>
              <a:cs typeface="Times New Roman" panose="02020603050405020304" pitchFamily="18" charset="0"/>
            </a:endParaRPr>
          </a:p>
          <a:p>
            <a:pPr marR="0" indent="-457200">
              <a:lnSpc>
                <a:spcPct val="107000"/>
              </a:lnSpc>
              <a:spcBef>
                <a:spcPts val="0"/>
              </a:spcBef>
              <a:spcAft>
                <a:spcPts val="0"/>
              </a:spcAft>
              <a:buFont typeface="Wingdings" panose="05000000000000000000" pitchFamily="2" charset="2"/>
              <a:buChar char="q"/>
            </a:pPr>
            <a:r>
              <a:rPr lang="en-US" kern="0" dirty="0">
                <a:effectLst/>
                <a:ea typeface="Times New Roman" panose="02020603050405020304" pitchFamily="18" charset="0"/>
                <a:cs typeface="Times New Roman" panose="02020603050405020304" pitchFamily="18" charset="0"/>
              </a:rPr>
              <a:t>   - </a:t>
            </a:r>
            <a:r>
              <a:rPr lang="en-US" b="1" kern="0" dirty="0">
                <a:effectLst/>
                <a:ea typeface="Times New Roman" panose="02020603050405020304" pitchFamily="18" charset="0"/>
                <a:cs typeface="Times New Roman" panose="02020603050405020304" pitchFamily="18" charset="0"/>
              </a:rPr>
              <a:t>HRIS (Human Resource Information System): </a:t>
            </a:r>
            <a:r>
              <a:rPr lang="en-US" kern="0" dirty="0">
                <a:effectLst/>
                <a:ea typeface="Times New Roman" panose="02020603050405020304" pitchFamily="18" charset="0"/>
                <a:cs typeface="Times New Roman" panose="02020603050405020304" pitchFamily="18" charset="0"/>
              </a:rPr>
              <a:t>HRIS stores and manages employee data, including overtime records and approvals.</a:t>
            </a:r>
            <a:endParaRPr lang="en-US"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94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908AC-34B8-926C-B6B7-1A79FF7663A8}"/>
              </a:ext>
            </a:extLst>
          </p:cNvPr>
          <p:cNvSpPr>
            <a:spLocks noGrp="1"/>
          </p:cNvSpPr>
          <p:nvPr>
            <p:ph type="title"/>
          </p:nvPr>
        </p:nvSpPr>
        <p:spPr/>
        <p:txBody>
          <a:bodyPr/>
          <a:lstStyle/>
          <a:p>
            <a:r>
              <a:rPr lang="en-US" sz="4400" kern="0" dirty="0">
                <a:effectLst/>
                <a:latin typeface="Times New Roman" panose="02020603050405020304" pitchFamily="18" charset="0"/>
                <a:ea typeface="Times New Roman" panose="02020603050405020304" pitchFamily="18" charset="0"/>
                <a:cs typeface="Times New Roman" panose="02020603050405020304" pitchFamily="18" charset="0"/>
              </a:rPr>
              <a:t>Overtime Recording</a:t>
            </a:r>
            <a:br>
              <a:rPr lang="en-US"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2C713F1-8575-02B6-9993-78033894E8E6}"/>
              </a:ext>
            </a:extLst>
          </p:cNvPr>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sz="4000" b="1" kern="0" dirty="0">
                <a:effectLst/>
                <a:ea typeface="Times New Roman" panose="02020603050405020304" pitchFamily="18" charset="0"/>
                <a:cs typeface="Times New Roman" panose="02020603050405020304" pitchFamily="18" charset="0"/>
              </a:rPr>
              <a:t>Overtime Recording:</a:t>
            </a:r>
            <a:endParaRPr lang="en-US" sz="4000" b="1" kern="100" dirty="0">
              <a:effectLst/>
              <a:ea typeface="Calibri" panose="020F0502020204030204" pitchFamily="34" charset="0"/>
              <a:cs typeface="Times New Roman" panose="02020603050405020304" pitchFamily="18" charset="0"/>
            </a:endParaRPr>
          </a:p>
          <a:p>
            <a:pPr marR="0">
              <a:lnSpc>
                <a:spcPct val="107000"/>
              </a:lnSpc>
              <a:spcBef>
                <a:spcPts val="0"/>
              </a:spcBef>
              <a:spcAft>
                <a:spcPts val="0"/>
              </a:spcAft>
              <a:buFont typeface="Wingdings" panose="05000000000000000000" pitchFamily="2" charset="2"/>
              <a:buChar char="q"/>
            </a:pPr>
            <a:r>
              <a:rPr lang="en-US" sz="4000" kern="0" dirty="0">
                <a:effectLst/>
                <a:ea typeface="Times New Roman" panose="02020603050405020304" pitchFamily="18" charset="0"/>
                <a:cs typeface="Times New Roman" panose="02020603050405020304" pitchFamily="18" charset="0"/>
              </a:rPr>
              <a:t>Employees record their overtime hours through time tracking systems or by filling out timesheets.</a:t>
            </a:r>
            <a:endParaRPr lang="en-US" sz="40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4000" kern="0" dirty="0">
              <a:effectLst/>
              <a:ea typeface="Times New Roman" panose="02020603050405020304" pitchFamily="18" charset="0"/>
              <a:cs typeface="Times New Roman" panose="02020603050405020304" pitchFamily="18" charset="0"/>
            </a:endParaRPr>
          </a:p>
          <a:p>
            <a:pPr marR="0">
              <a:lnSpc>
                <a:spcPct val="107000"/>
              </a:lnSpc>
              <a:spcBef>
                <a:spcPts val="0"/>
              </a:spcBef>
              <a:spcAft>
                <a:spcPts val="0"/>
              </a:spcAft>
              <a:buFont typeface="Wingdings" panose="05000000000000000000" pitchFamily="2" charset="2"/>
              <a:buChar char="q"/>
            </a:pPr>
            <a:r>
              <a:rPr lang="en-US" sz="4000" kern="0" dirty="0">
                <a:effectLst/>
                <a:ea typeface="Times New Roman" panose="02020603050405020304" pitchFamily="18" charset="0"/>
                <a:cs typeface="Times New Roman" panose="02020603050405020304" pitchFamily="18" charset="0"/>
              </a:rPr>
              <a:t>Supervisors and managers verify the accuracy of the reported overtime hours.</a:t>
            </a:r>
            <a:endParaRPr lang="en-US" sz="4000" kern="100" dirty="0">
              <a:effectLst/>
              <a:ea typeface="Calibri" panose="020F0502020204030204" pitchFamily="34" charset="0"/>
              <a:cs typeface="Times New Roman" panose="02020603050405020304" pitchFamily="18" charset="0"/>
            </a:endParaRPr>
          </a:p>
          <a:p>
            <a:pPr marR="0">
              <a:lnSpc>
                <a:spcPct val="107000"/>
              </a:lnSpc>
              <a:spcBef>
                <a:spcPts val="0"/>
              </a:spcBef>
              <a:spcAft>
                <a:spcPts val="0"/>
              </a:spcAft>
              <a:buFont typeface="Wingdings" panose="05000000000000000000" pitchFamily="2" charset="2"/>
              <a:buChar char="q"/>
            </a:pPr>
            <a:endParaRPr lang="en-US" sz="40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3552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7C28-E148-1C17-0375-685B6310864E}"/>
              </a:ext>
            </a:extLst>
          </p:cNvPr>
          <p:cNvSpPr>
            <a:spLocks noGrp="1"/>
          </p:cNvSpPr>
          <p:nvPr>
            <p:ph type="title"/>
          </p:nvPr>
        </p:nvSpPr>
        <p:spPr/>
        <p:txBody>
          <a:bodyPr/>
          <a:lstStyle/>
          <a:p>
            <a:r>
              <a:rPr lang="en-US" sz="4400" kern="0" dirty="0">
                <a:effectLst/>
                <a:latin typeface="Times New Roman" panose="02020603050405020304" pitchFamily="18" charset="0"/>
                <a:ea typeface="Times New Roman" panose="02020603050405020304" pitchFamily="18" charset="0"/>
                <a:cs typeface="Times New Roman" panose="02020603050405020304" pitchFamily="18" charset="0"/>
              </a:rPr>
              <a:t>Approval Process</a:t>
            </a:r>
            <a:endParaRPr lang="en-US" dirty="0"/>
          </a:p>
        </p:txBody>
      </p:sp>
      <p:sp>
        <p:nvSpPr>
          <p:cNvPr id="3" name="Content Placeholder 2">
            <a:extLst>
              <a:ext uri="{FF2B5EF4-FFF2-40B4-BE49-F238E27FC236}">
                <a16:creationId xmlns:a16="http://schemas.microsoft.com/office/drawing/2014/main" id="{20BA4956-B47F-F9CD-6788-9D73EFE1002C}"/>
              </a:ext>
            </a:extLst>
          </p:cNvPr>
          <p:cNvSpPr>
            <a:spLocks noGrp="1"/>
          </p:cNvSpPr>
          <p:nvPr>
            <p:ph idx="1"/>
          </p:nvPr>
        </p:nvSpPr>
        <p:spPr/>
        <p:txBody>
          <a:bodyPr>
            <a:normAutofit fontScale="92500"/>
          </a:bodyPr>
          <a:lstStyle/>
          <a:p>
            <a:pPr marL="0" marR="0" indent="0">
              <a:lnSpc>
                <a:spcPct val="107000"/>
              </a:lnSpc>
              <a:spcBef>
                <a:spcPts val="0"/>
              </a:spcBef>
              <a:spcAft>
                <a:spcPts val="0"/>
              </a:spcAft>
              <a:buNone/>
            </a:pPr>
            <a:r>
              <a:rPr lang="en-US" sz="3600" b="1" kern="0" dirty="0">
                <a:effectLst/>
                <a:latin typeface="Times New Roman" panose="02020603050405020304" pitchFamily="18" charset="0"/>
                <a:ea typeface="Times New Roman" panose="02020603050405020304" pitchFamily="18" charset="0"/>
                <a:cs typeface="Times New Roman" panose="02020603050405020304" pitchFamily="18" charset="0"/>
              </a:rPr>
              <a:t>Approval Process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200" kern="0" dirty="0">
                <a:effectLst/>
                <a:ea typeface="Times New Roman" panose="02020603050405020304" pitchFamily="18" charset="0"/>
                <a:cs typeface="Times New Roman" panose="02020603050405020304" pitchFamily="18" charset="0"/>
              </a:rPr>
              <a:t>Once overtime hours are recorded, employees submit their overtime requests through an HR system or directly to their supervisors.</a:t>
            </a:r>
            <a:endParaRPr lang="en-US" sz="3200" kern="100" dirty="0">
              <a:effectLst/>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200" kern="0" dirty="0">
                <a:effectLst/>
                <a:ea typeface="Times New Roman" panose="02020603050405020304" pitchFamily="18" charset="0"/>
                <a:cs typeface="Times New Roman" panose="02020603050405020304" pitchFamily="18" charset="0"/>
              </a:rPr>
              <a:t>Supervisors review and approve the overtime requests based on the organization's policies and budget constraints.</a:t>
            </a:r>
            <a:endParaRPr lang="en-US" sz="3200" kern="100" dirty="0">
              <a:effectLst/>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200" kern="0" dirty="0">
                <a:effectLst/>
                <a:ea typeface="Times New Roman" panose="02020603050405020304" pitchFamily="18" charset="0"/>
                <a:cs typeface="Times New Roman" panose="02020603050405020304" pitchFamily="18" charset="0"/>
              </a:rPr>
              <a:t> HR personnel or payroll administrators verify the approved overtime hours before processing the additional compensation.</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buFont typeface="Wingdings" panose="05000000000000000000" pitchFamily="2" charset="2"/>
              <a:buChar char="q"/>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0447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reamlined Leave Management">
            <a:extLst>
              <a:ext uri="{FF2B5EF4-FFF2-40B4-BE49-F238E27FC236}">
                <a16:creationId xmlns:a16="http://schemas.microsoft.com/office/drawing/2014/main" id="{139B9B55-EEEB-B3C0-DEAB-34A9D455C0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199" y="336884"/>
            <a:ext cx="9930063" cy="6063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53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5AB6B-37F6-B9CE-8F4E-31E780E2434C}"/>
              </a:ext>
            </a:extLst>
          </p:cNvPr>
          <p:cNvSpPr>
            <a:spLocks noGrp="1"/>
          </p:cNvSpPr>
          <p:nvPr>
            <p:ph type="title"/>
          </p:nvPr>
        </p:nvSpPr>
        <p:spPr>
          <a:xfrm>
            <a:off x="838200" y="365126"/>
            <a:ext cx="10515600" cy="950328"/>
          </a:xfrm>
        </p:spPr>
        <p:txBody>
          <a:bodyPr>
            <a:normAutofit fontScale="90000"/>
          </a:bodyPr>
          <a:lstStyle/>
          <a:p>
            <a:b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                    Leave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501F365-26E7-053B-19A0-F2084A721A64}"/>
              </a:ext>
            </a:extLst>
          </p:cNvPr>
          <p:cNvSpPr>
            <a:spLocks noGrp="1"/>
          </p:cNvSpPr>
          <p:nvPr>
            <p:ph idx="1"/>
          </p:nvPr>
        </p:nvSpPr>
        <p:spPr>
          <a:xfrm>
            <a:off x="838200" y="1459832"/>
            <a:ext cx="10515600" cy="4539915"/>
          </a:xfrm>
        </p:spPr>
        <p:txBody>
          <a:bodyPr>
            <a:normAutofit/>
          </a:bodyPr>
          <a:lstStyle/>
          <a:p>
            <a:pPr marL="0" marR="0" indent="0">
              <a:lnSpc>
                <a:spcPct val="107000"/>
              </a:lnSpc>
              <a:spcBef>
                <a:spcPts val="0"/>
              </a:spcBef>
              <a:spcAft>
                <a:spcPts val="0"/>
              </a:spcAft>
              <a:buNone/>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Data Recording Systems:</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Leave Management Software</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This type of software allows employees to request leave, and managers to approve or deny those requests. It also tracks and records different types of </a:t>
            </a:r>
          </a:p>
          <a:p>
            <a:pPr marL="0" marR="0" indent="0" algn="just">
              <a:lnSpc>
                <a:spcPct val="107000"/>
              </a:lnSpc>
              <a:spcBef>
                <a:spcPts val="0"/>
              </a:spcBef>
              <a:spcAft>
                <a:spcPts val="0"/>
              </a:spcAft>
              <a:buNone/>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leave, such as vacation, sick leave, and personal days.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HRIS: Similar to overtime management, HRIS is used to record and store employee leave data, including balances and history.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379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40E8-0AB4-10C2-DBE7-01EEF79CC7BA}"/>
              </a:ext>
            </a:extLst>
          </p:cNvPr>
          <p:cNvSpPr>
            <a:spLocks noGrp="1"/>
          </p:cNvSpPr>
          <p:nvPr>
            <p:ph type="title"/>
          </p:nvPr>
        </p:nvSpPr>
        <p:spPr/>
        <p:txBody>
          <a:bodyPr/>
          <a:lstStyle/>
          <a:p>
            <a:r>
              <a:rPr lang="en-US" sz="4400" kern="0" dirty="0">
                <a:effectLst/>
                <a:latin typeface="Times New Roman" panose="02020603050405020304" pitchFamily="18" charset="0"/>
                <a:ea typeface="Times New Roman" panose="02020603050405020304" pitchFamily="18" charset="0"/>
                <a:cs typeface="Times New Roman" panose="02020603050405020304" pitchFamily="18" charset="0"/>
              </a:rPr>
              <a:t>Leave Recording</a:t>
            </a:r>
            <a:endParaRPr lang="en-US" dirty="0"/>
          </a:p>
        </p:txBody>
      </p:sp>
      <p:sp>
        <p:nvSpPr>
          <p:cNvPr id="3" name="Content Placeholder 2">
            <a:extLst>
              <a:ext uri="{FF2B5EF4-FFF2-40B4-BE49-F238E27FC236}">
                <a16:creationId xmlns:a16="http://schemas.microsoft.com/office/drawing/2014/main" id="{70BC3922-16E5-7333-4164-4C6499581984}"/>
              </a:ext>
            </a:extLst>
          </p:cNvPr>
          <p:cNvSpPr>
            <a:spLocks noGrp="1"/>
          </p:cNvSpPr>
          <p:nvPr>
            <p:ph idx="1"/>
          </p:nvPr>
        </p:nvSpPr>
        <p:spPr/>
        <p:txBody>
          <a:bodyPr/>
          <a:lstStyle/>
          <a:p>
            <a:pPr marL="0" marR="0" indent="0">
              <a:lnSpc>
                <a:spcPct val="107000"/>
              </a:lnSpc>
              <a:spcBef>
                <a:spcPts val="0"/>
              </a:spcBef>
              <a:spcAft>
                <a:spcPts val="0"/>
              </a:spcAft>
              <a:buNone/>
            </a:pPr>
            <a:r>
              <a:rPr lang="en-US" sz="3600" b="1" kern="0" dirty="0">
                <a:effectLst/>
                <a:ea typeface="Times New Roman" panose="02020603050405020304" pitchFamily="18" charset="0"/>
                <a:cs typeface="Times New Roman" panose="02020603050405020304" pitchFamily="18" charset="0"/>
              </a:rPr>
              <a:t>Leave Recording</a:t>
            </a:r>
            <a:endParaRPr lang="en-US" sz="3600" b="1" kern="100" dirty="0">
              <a:effectLst/>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600" kern="0" dirty="0">
                <a:effectLst/>
                <a:ea typeface="Times New Roman" panose="02020603050405020304" pitchFamily="18" charset="0"/>
                <a:cs typeface="Times New Roman" panose="02020603050405020304" pitchFamily="18" charset="0"/>
              </a:rPr>
              <a:t> Employees submit leave requests through the organization's leave management system, specifying the type of leave, dates, and any relevant details.</a:t>
            </a:r>
          </a:p>
          <a:p>
            <a:pPr marL="0" marR="0" indent="0" algn="just">
              <a:lnSpc>
                <a:spcPct val="107000"/>
              </a:lnSpc>
              <a:spcBef>
                <a:spcPts val="0"/>
              </a:spcBef>
              <a:spcAft>
                <a:spcPts val="0"/>
              </a:spcAft>
              <a:buNone/>
            </a:pPr>
            <a:endParaRPr lang="en-US" sz="3600" kern="100" dirty="0">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r>
              <a:rPr lang="en-US" sz="3600" kern="0" dirty="0">
                <a:effectLst/>
                <a:ea typeface="Times New Roman" panose="02020603050405020304" pitchFamily="18" charset="0"/>
                <a:cs typeface="Times New Roman" panose="02020603050405020304" pitchFamily="18" charset="0"/>
              </a:rPr>
              <a:t> Leave balances and accruals are updated in real-time in the HRIS.</a:t>
            </a:r>
            <a:endParaRPr lang="en-US" sz="3600" kern="100" dirty="0">
              <a:effectLst/>
              <a:ea typeface="Calibri" panose="020F0502020204030204" pitchFamily="34" charset="0"/>
              <a:cs typeface="Times New Roman" panose="02020603050405020304" pitchFamily="18" charset="0"/>
            </a:endParaRPr>
          </a:p>
          <a:p>
            <a:pPr marR="0" algn="just">
              <a:lnSpc>
                <a:spcPct val="107000"/>
              </a:lnSpc>
              <a:spcBef>
                <a:spcPts val="0"/>
              </a:spcBef>
              <a:spcAft>
                <a:spcPts val="0"/>
              </a:spcAft>
              <a:buFont typeface="Wingdings" panose="05000000000000000000" pitchFamily="2" charset="2"/>
              <a:buChar char="q"/>
            </a:pP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567714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TotalTime>
  <Words>977</Words>
  <Application>Microsoft Office PowerPoint</Application>
  <PresentationFormat>Widescreen</PresentationFormat>
  <Paragraphs>83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Overtime and Leave Management</vt:lpstr>
      <vt:lpstr>PowerPoint Presentation</vt:lpstr>
      <vt:lpstr>Overtime and leave management are essential aspects of human resource management, and the process of managing them involves several steps and data recording systems.</vt:lpstr>
      <vt:lpstr>     Overtime Management </vt:lpstr>
      <vt:lpstr>Overtime Recording </vt:lpstr>
      <vt:lpstr>Approval Process</vt:lpstr>
      <vt:lpstr>PowerPoint Presentation</vt:lpstr>
      <vt:lpstr>                     Leave Management </vt:lpstr>
      <vt:lpstr>Leave Recording</vt:lpstr>
      <vt:lpstr> Approval Process </vt:lpstr>
      <vt:lpstr>PowerPoint Presentation</vt:lpstr>
      <vt:lpstr>In summary</vt:lpstr>
      <vt:lpstr>List income tax - related investments and declaration from and evidence required with it. Discuss in details in Human resource management in India </vt:lpstr>
      <vt:lpstr> List income tax - related investments and declaration from and evidence required with it. </vt:lpstr>
      <vt:lpstr>PowerPoint Presentation</vt:lpstr>
      <vt:lpstr>  In managing these investments and declarations, the HRM department typically follows these processes:   </vt:lpstr>
      <vt:lpstr>In managing these investments and declarations, the HRM department typically follows these processes: </vt:lpstr>
      <vt:lpstr>PowerPoint Presentation</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Mita Basu</dc:creator>
  <cp:lastModifiedBy>Mita Basu</cp:lastModifiedBy>
  <cp:revision>21</cp:revision>
  <dcterms:created xsi:type="dcterms:W3CDTF">2024-06-08T18:33:23Z</dcterms:created>
  <dcterms:modified xsi:type="dcterms:W3CDTF">2024-06-08T19:17:45Z</dcterms:modified>
</cp:coreProperties>
</file>